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58" r:id="rId5"/>
    <p:sldId id="260" r:id="rId6"/>
    <p:sldId id="261" r:id="rId7"/>
    <p:sldId id="262"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456" y="-5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1866FE1-0C09-4A73-9DB8-CCB3B937951E}" type="datetimeFigureOut">
              <a:rPr kumimoji="1" lang="ja-JP" altLang="en-US" smtClean="0"/>
              <a:pPr/>
              <a:t>2008/10/23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B3A289C-0E3A-401D-9EF6-186632DF1172}"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66FE1-0C09-4A73-9DB8-CCB3B937951E}" type="datetimeFigureOut">
              <a:rPr kumimoji="1" lang="ja-JP" altLang="en-US" smtClean="0"/>
              <a:pPr/>
              <a:t>2008/10/23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A289C-0E3A-401D-9EF6-186632DF117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8596" y="1285860"/>
            <a:ext cx="7772400" cy="1470025"/>
          </a:xfrm>
        </p:spPr>
        <p:txBody>
          <a:bodyPr/>
          <a:lstStyle/>
          <a:p>
            <a:r>
              <a:rPr kumimoji="1" lang="en-US" altLang="ja-JP" dirty="0" smtClean="0">
                <a:latin typeface="ＭＳ 明朝" pitchFamily="17" charset="-128"/>
                <a:ea typeface="ＭＳ 明朝" pitchFamily="17" charset="-128"/>
              </a:rPr>
              <a:t>“2009</a:t>
            </a:r>
            <a:r>
              <a:rPr kumimoji="1" lang="ja-JP" altLang="en-US" dirty="0" smtClean="0">
                <a:latin typeface="ＭＳ 明朝" pitchFamily="17" charset="-128"/>
                <a:ea typeface="ＭＳ 明朝" pitchFamily="17" charset="-128"/>
              </a:rPr>
              <a:t>年</a:t>
            </a:r>
            <a:r>
              <a:rPr lang="ja-JP" altLang="en-US" dirty="0" smtClean="0">
                <a:latin typeface="ＭＳ 明朝" pitchFamily="17" charset="-128"/>
                <a:ea typeface="ＭＳ 明朝" pitchFamily="17" charset="-128"/>
              </a:rPr>
              <a:t>問</a:t>
            </a:r>
            <a:r>
              <a:rPr kumimoji="1" lang="ja-JP" altLang="en-US" dirty="0" smtClean="0">
                <a:latin typeface="ＭＳ 明朝" pitchFamily="17" charset="-128"/>
                <a:ea typeface="ＭＳ 明朝" pitchFamily="17" charset="-128"/>
              </a:rPr>
              <a:t>題</a:t>
            </a:r>
            <a:r>
              <a:rPr lang="en-US" altLang="ja-JP" dirty="0">
                <a:latin typeface="ＭＳ 明朝" pitchFamily="17" charset="-128"/>
                <a:ea typeface="ＭＳ 明朝" pitchFamily="17" charset="-128"/>
              </a:rPr>
              <a:t>”</a:t>
            </a:r>
            <a:r>
              <a:rPr kumimoji="1" lang="ja-JP" altLang="en-US" dirty="0" smtClean="0">
                <a:latin typeface="ＭＳ 明朝" pitchFamily="17" charset="-128"/>
                <a:ea typeface="ＭＳ 明朝" pitchFamily="17" charset="-128"/>
              </a:rPr>
              <a:t>について</a:t>
            </a:r>
            <a:endParaRPr kumimoji="1" lang="ja-JP" altLang="en-US" dirty="0">
              <a:latin typeface="ＭＳ 明朝" pitchFamily="17" charset="-128"/>
              <a:ea typeface="ＭＳ 明朝" pitchFamily="17" charset="-128"/>
            </a:endParaRPr>
          </a:p>
        </p:txBody>
      </p:sp>
      <p:sp>
        <p:nvSpPr>
          <p:cNvPr id="3" name="サブタイトル 2"/>
          <p:cNvSpPr>
            <a:spLocks noGrp="1"/>
          </p:cNvSpPr>
          <p:nvPr>
            <p:ph type="subTitle" idx="1"/>
          </p:nvPr>
        </p:nvSpPr>
        <p:spPr/>
        <p:txBody>
          <a:bodyPr>
            <a:normAutofit fontScale="92500"/>
          </a:bodyPr>
          <a:lstStyle/>
          <a:p>
            <a:pPr algn="l"/>
            <a:r>
              <a:rPr kumimoji="1" lang="en-US" altLang="ja-JP" sz="1800" dirty="0" smtClean="0">
                <a:solidFill>
                  <a:schemeClr val="tx1"/>
                </a:solidFill>
                <a:latin typeface="ＭＳ 明朝" pitchFamily="17" charset="-128"/>
                <a:ea typeface="ＭＳ 明朝" pitchFamily="17" charset="-128"/>
              </a:rPr>
              <a:t>2006</a:t>
            </a:r>
            <a:r>
              <a:rPr kumimoji="1" lang="ja-JP" altLang="en-US" sz="1800" dirty="0" smtClean="0">
                <a:solidFill>
                  <a:schemeClr val="tx1"/>
                </a:solidFill>
                <a:latin typeface="ＭＳ 明朝" pitchFamily="17" charset="-128"/>
                <a:ea typeface="ＭＳ 明朝" pitchFamily="17" charset="-128"/>
              </a:rPr>
              <a:t>年の所謂</a:t>
            </a:r>
            <a:r>
              <a:rPr kumimoji="1" lang="en-US" altLang="ja-JP" sz="1800" dirty="0" smtClean="0">
                <a:solidFill>
                  <a:schemeClr val="tx1"/>
                </a:solidFill>
                <a:latin typeface="ＭＳ 明朝" pitchFamily="17" charset="-128"/>
                <a:ea typeface="ＭＳ 明朝" pitchFamily="17" charset="-128"/>
              </a:rPr>
              <a:t>”</a:t>
            </a:r>
            <a:r>
              <a:rPr kumimoji="1" lang="ja-JP" altLang="en-US" sz="1800" dirty="0" smtClean="0">
                <a:solidFill>
                  <a:schemeClr val="tx1"/>
                </a:solidFill>
                <a:latin typeface="ＭＳ 明朝" pitchFamily="17" charset="-128"/>
                <a:ea typeface="ＭＳ 明朝" pitchFamily="17" charset="-128"/>
              </a:rPr>
              <a:t>偽装請負</a:t>
            </a:r>
            <a:r>
              <a:rPr kumimoji="1" lang="en-US" altLang="ja-JP" sz="1800" dirty="0" smtClean="0">
                <a:solidFill>
                  <a:schemeClr val="tx1"/>
                </a:solidFill>
                <a:latin typeface="ＭＳ 明朝" pitchFamily="17" charset="-128"/>
                <a:ea typeface="ＭＳ 明朝" pitchFamily="17" charset="-128"/>
              </a:rPr>
              <a:t>”</a:t>
            </a:r>
            <a:r>
              <a:rPr kumimoji="1" lang="ja-JP" altLang="en-US" sz="1800" dirty="0" smtClean="0">
                <a:solidFill>
                  <a:schemeClr val="tx1"/>
                </a:solidFill>
                <a:latin typeface="ＭＳ 明朝" pitchFamily="17" charset="-128"/>
                <a:ea typeface="ＭＳ 明朝" pitchFamily="17" charset="-128"/>
              </a:rPr>
              <a:t>の摘発強化により多くの企業で請負から派遣へと切り替えが行われた。</a:t>
            </a:r>
            <a:r>
              <a:rPr kumimoji="1" lang="en-US" altLang="ja-JP" sz="1800" dirty="0" smtClean="0">
                <a:solidFill>
                  <a:schemeClr val="tx1"/>
                </a:solidFill>
                <a:latin typeface="ＭＳ 明朝" pitchFamily="17" charset="-128"/>
                <a:ea typeface="ＭＳ 明朝" pitchFamily="17" charset="-128"/>
              </a:rPr>
              <a:t>2007</a:t>
            </a:r>
            <a:r>
              <a:rPr kumimoji="1" lang="ja-JP" altLang="en-US" sz="1800" dirty="0" smtClean="0">
                <a:solidFill>
                  <a:schemeClr val="tx1"/>
                </a:solidFill>
                <a:latin typeface="ＭＳ 明朝" pitchFamily="17" charset="-128"/>
                <a:ea typeface="ＭＳ 明朝" pitchFamily="17" charset="-128"/>
              </a:rPr>
              <a:t>年の派遣法改正で製造業に対する派遣期間が３年間に改められたが、多くの企業では</a:t>
            </a:r>
            <a:r>
              <a:rPr kumimoji="1" lang="en-US" altLang="ja-JP" sz="1800" dirty="0" smtClean="0">
                <a:solidFill>
                  <a:schemeClr val="tx1"/>
                </a:solidFill>
                <a:latin typeface="ＭＳ 明朝" pitchFamily="17" charset="-128"/>
                <a:ea typeface="ＭＳ 明朝" pitchFamily="17" charset="-128"/>
              </a:rPr>
              <a:t>2009</a:t>
            </a:r>
            <a:r>
              <a:rPr kumimoji="1" lang="ja-JP" altLang="en-US" sz="1800" dirty="0" smtClean="0">
                <a:solidFill>
                  <a:schemeClr val="tx1"/>
                </a:solidFill>
                <a:latin typeface="ＭＳ 明朝" pitchFamily="17" charset="-128"/>
                <a:ea typeface="ＭＳ 明朝" pitchFamily="17" charset="-128"/>
              </a:rPr>
              <a:t>年に派遣への切り替えから３年の期限を迎える（派遣労働者を使い続けることができなくなる）ために大混乱が予想される。これが所謂</a:t>
            </a:r>
            <a:r>
              <a:rPr kumimoji="1" lang="en-US" altLang="ja-JP" sz="1800" dirty="0" smtClean="0">
                <a:solidFill>
                  <a:schemeClr val="tx1"/>
                </a:solidFill>
                <a:latin typeface="ＭＳ 明朝" pitchFamily="17" charset="-128"/>
                <a:ea typeface="ＭＳ 明朝" pitchFamily="17" charset="-128"/>
              </a:rPr>
              <a:t>”2009</a:t>
            </a:r>
            <a:r>
              <a:rPr kumimoji="1" lang="ja-JP" altLang="en-US" sz="1800" dirty="0" smtClean="0">
                <a:solidFill>
                  <a:schemeClr val="tx1"/>
                </a:solidFill>
                <a:latin typeface="ＭＳ 明朝" pitchFamily="17" charset="-128"/>
                <a:ea typeface="ＭＳ 明朝" pitchFamily="17" charset="-128"/>
              </a:rPr>
              <a:t>年問題</a:t>
            </a:r>
            <a:r>
              <a:rPr kumimoji="1" lang="en-US" altLang="ja-JP" sz="1800" dirty="0" smtClean="0">
                <a:solidFill>
                  <a:schemeClr val="tx1"/>
                </a:solidFill>
                <a:latin typeface="ＭＳ 明朝" pitchFamily="17" charset="-128"/>
                <a:ea typeface="ＭＳ 明朝" pitchFamily="17" charset="-128"/>
              </a:rPr>
              <a:t>”</a:t>
            </a:r>
            <a:r>
              <a:rPr kumimoji="1" lang="ja-JP" altLang="en-US" sz="1800" dirty="0" smtClean="0">
                <a:solidFill>
                  <a:schemeClr val="tx1"/>
                </a:solidFill>
                <a:latin typeface="ＭＳ 明朝" pitchFamily="17" charset="-128"/>
                <a:ea typeface="ＭＳ 明朝" pitchFamily="17" charset="-128"/>
              </a:rPr>
              <a:t>と呼ばれている問題である</a:t>
            </a:r>
            <a:endParaRPr kumimoji="1" lang="ja-JP" altLang="en-US" sz="1800" dirty="0">
              <a:solidFill>
                <a:schemeClr val="tx1"/>
              </a:solidFill>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2000" dirty="0" smtClean="0">
                <a:latin typeface="ＭＳ 明朝" pitchFamily="17" charset="-128"/>
                <a:ea typeface="ＭＳ 明朝" pitchFamily="17" charset="-128"/>
              </a:rPr>
              <a:t>派遣法の要点</a:t>
            </a:r>
            <a:endParaRPr kumimoji="1" lang="ja-JP" altLang="en-US" sz="2000" dirty="0">
              <a:latin typeface="ＭＳ 明朝" pitchFamily="17" charset="-128"/>
              <a:ea typeface="ＭＳ 明朝" pitchFamily="17" charset="-128"/>
            </a:endParaRPr>
          </a:p>
        </p:txBody>
      </p:sp>
      <p:sp>
        <p:nvSpPr>
          <p:cNvPr id="4" name="テキスト ボックス 3"/>
          <p:cNvSpPr txBox="1"/>
          <p:nvPr/>
        </p:nvSpPr>
        <p:spPr>
          <a:xfrm>
            <a:off x="642910" y="1857364"/>
            <a:ext cx="7929618" cy="2862322"/>
          </a:xfrm>
          <a:prstGeom prst="rect">
            <a:avLst/>
          </a:prstGeom>
          <a:noFill/>
        </p:spPr>
        <p:txBody>
          <a:bodyPr wrap="square" rtlCol="0">
            <a:spAutoFit/>
          </a:bodyPr>
          <a:lstStyle/>
          <a:p>
            <a:r>
              <a:rPr kumimoji="1" lang="ja-JP" altLang="en-US" dirty="0" smtClean="0">
                <a:latin typeface="ＭＳ 明朝" pitchFamily="17" charset="-128"/>
                <a:ea typeface="ＭＳ 明朝" pitchFamily="17" charset="-128"/>
              </a:rPr>
              <a:t>・業務ごとに期間を計算する（派遣社員を変えてもだめ）</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・業務は指揮命令系統ごとに同一とみなす</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a:t>
            </a:r>
            <a:r>
              <a:rPr kumimoji="1" lang="en-US" altLang="ja-JP" dirty="0" smtClean="0">
                <a:latin typeface="ＭＳ 明朝" pitchFamily="17" charset="-128"/>
                <a:ea typeface="ＭＳ 明朝" pitchFamily="17" charset="-128"/>
              </a:rPr>
              <a:t>3</a:t>
            </a:r>
            <a:r>
              <a:rPr kumimoji="1" lang="ja-JP" altLang="en-US" dirty="0" smtClean="0">
                <a:latin typeface="ＭＳ 明朝" pitchFamily="17" charset="-128"/>
                <a:ea typeface="ＭＳ 明朝" pitchFamily="17" charset="-128"/>
              </a:rPr>
              <a:t>ヶ月と</a:t>
            </a:r>
            <a:r>
              <a:rPr kumimoji="1" lang="en-US" altLang="ja-JP" dirty="0" smtClean="0">
                <a:latin typeface="ＭＳ 明朝" pitchFamily="17" charset="-128"/>
                <a:ea typeface="ＭＳ 明朝" pitchFamily="17" charset="-128"/>
              </a:rPr>
              <a:t>1</a:t>
            </a:r>
            <a:r>
              <a:rPr kumimoji="1" lang="ja-JP" altLang="en-US" dirty="0" smtClean="0">
                <a:latin typeface="ＭＳ 明朝" pitchFamily="17" charset="-128"/>
                <a:ea typeface="ＭＳ 明朝" pitchFamily="17" charset="-128"/>
              </a:rPr>
              <a:t>日派遣を使わなければ派遣期間はリセットされる</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・派遣社員の雇用は期間社員でも良い</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・同じ人を</a:t>
            </a:r>
            <a:r>
              <a:rPr kumimoji="1" lang="en-US" altLang="ja-JP" dirty="0" smtClean="0">
                <a:latin typeface="ＭＳ 明朝" pitchFamily="17" charset="-128"/>
                <a:ea typeface="ＭＳ 明朝" pitchFamily="17" charset="-128"/>
              </a:rPr>
              <a:t>3</a:t>
            </a:r>
            <a:r>
              <a:rPr kumimoji="1" lang="ja-JP" altLang="en-US" dirty="0" smtClean="0">
                <a:latin typeface="ＭＳ 明朝" pitchFamily="17" charset="-128"/>
                <a:ea typeface="ＭＳ 明朝" pitchFamily="17" charset="-128"/>
              </a:rPr>
              <a:t>年間、同一業務に就かせ、その業務に新たに人を雇い入れると</a:t>
            </a:r>
            <a:endParaRPr kumimoji="1" lang="en-US" altLang="ja-JP" dirty="0" smtClean="0">
              <a:latin typeface="ＭＳ 明朝" pitchFamily="17" charset="-128"/>
              <a:ea typeface="ＭＳ 明朝" pitchFamily="17" charset="-128"/>
            </a:endParaRPr>
          </a:p>
          <a:p>
            <a:r>
              <a:rPr lang="ja-JP" altLang="en-US" dirty="0">
                <a:latin typeface="ＭＳ 明朝" pitchFamily="17" charset="-128"/>
                <a:ea typeface="ＭＳ 明朝" pitchFamily="17" charset="-128"/>
              </a:rPr>
              <a:t>　</a:t>
            </a:r>
            <a:r>
              <a:rPr kumimoji="1" lang="ja-JP" altLang="en-US" dirty="0" smtClean="0">
                <a:latin typeface="ＭＳ 明朝" pitchFamily="17" charset="-128"/>
                <a:ea typeface="ＭＳ 明朝" pitchFamily="17" charset="-128"/>
              </a:rPr>
              <a:t>きは、その派遣社員に対して雇用契約の申込をしなければならない</a:t>
            </a:r>
            <a:endParaRPr kumimoji="1" lang="ja-JP" altLang="en-US" dirty="0">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en-US" altLang="ja-JP" sz="2000" dirty="0" smtClean="0">
                <a:latin typeface="ＭＳ 明朝" pitchFamily="17" charset="-128"/>
                <a:ea typeface="ＭＳ 明朝" pitchFamily="17" charset="-128"/>
              </a:rPr>
              <a:t>2009</a:t>
            </a:r>
            <a:r>
              <a:rPr kumimoji="1" lang="ja-JP" altLang="en-US" sz="2000" dirty="0" smtClean="0">
                <a:latin typeface="ＭＳ 明朝" pitchFamily="17" charset="-128"/>
                <a:ea typeface="ＭＳ 明朝" pitchFamily="17" charset="-128"/>
              </a:rPr>
              <a:t>年問題への対応</a:t>
            </a:r>
            <a:endParaRPr kumimoji="1" lang="ja-JP" altLang="en-US" sz="2000" dirty="0">
              <a:latin typeface="ＭＳ 明朝" pitchFamily="17" charset="-128"/>
              <a:ea typeface="ＭＳ 明朝" pitchFamily="17" charset="-128"/>
            </a:endParaRPr>
          </a:p>
        </p:txBody>
      </p:sp>
      <p:sp>
        <p:nvSpPr>
          <p:cNvPr id="4" name="テキスト ボックス 3"/>
          <p:cNvSpPr txBox="1"/>
          <p:nvPr/>
        </p:nvSpPr>
        <p:spPr>
          <a:xfrm>
            <a:off x="642910" y="1857364"/>
            <a:ext cx="7929618" cy="3416320"/>
          </a:xfrm>
          <a:prstGeom prst="rect">
            <a:avLst/>
          </a:prstGeom>
          <a:noFill/>
        </p:spPr>
        <p:txBody>
          <a:bodyPr wrap="square" rtlCol="0">
            <a:spAutoFit/>
          </a:bodyPr>
          <a:lstStyle/>
          <a:p>
            <a:r>
              <a:rPr kumimoji="1" lang="ja-JP" altLang="en-US" dirty="0" smtClean="0">
                <a:latin typeface="ＭＳ 明朝" pitchFamily="17" charset="-128"/>
                <a:ea typeface="ＭＳ 明朝" pitchFamily="17" charset="-128"/>
              </a:rPr>
              <a:t>・その派遣社員を雇い入れる（期間社員でも良い）</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・別の社員（正社員，パート，実習生）を雇い派遣を使うことを止める</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・管理者を派遣会社に出向させ、ラインごと業務請負させる</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a:t>
            </a:r>
            <a:r>
              <a:rPr kumimoji="1" lang="en-US" altLang="ja-JP" dirty="0" smtClean="0">
                <a:latin typeface="ＭＳ 明朝" pitchFamily="17" charset="-128"/>
                <a:ea typeface="ＭＳ 明朝" pitchFamily="17" charset="-128"/>
              </a:rPr>
              <a:t>3</a:t>
            </a:r>
            <a:r>
              <a:rPr kumimoji="1" lang="ja-JP" altLang="en-US" dirty="0" smtClean="0">
                <a:latin typeface="ＭＳ 明朝" pitchFamily="17" charset="-128"/>
                <a:ea typeface="ＭＳ 明朝" pitchFamily="17" charset="-128"/>
              </a:rPr>
              <a:t>年に一度、</a:t>
            </a:r>
            <a:r>
              <a:rPr kumimoji="1" lang="en-US" altLang="ja-JP" dirty="0" smtClean="0">
                <a:latin typeface="ＭＳ 明朝" pitchFamily="17" charset="-128"/>
                <a:ea typeface="ＭＳ 明朝" pitchFamily="17" charset="-128"/>
              </a:rPr>
              <a:t>3</a:t>
            </a:r>
            <a:r>
              <a:rPr kumimoji="1" lang="ja-JP" altLang="en-US" dirty="0" smtClean="0">
                <a:latin typeface="ＭＳ 明朝" pitchFamily="17" charset="-128"/>
                <a:ea typeface="ＭＳ 明朝" pitchFamily="17" charset="-128"/>
              </a:rPr>
              <a:t>ヶ月と</a:t>
            </a:r>
            <a:r>
              <a:rPr kumimoji="1" lang="en-US" altLang="ja-JP" dirty="0" smtClean="0">
                <a:latin typeface="ＭＳ 明朝" pitchFamily="17" charset="-128"/>
                <a:ea typeface="ＭＳ 明朝" pitchFamily="17" charset="-128"/>
              </a:rPr>
              <a:t>1</a:t>
            </a:r>
            <a:r>
              <a:rPr kumimoji="1" lang="ja-JP" altLang="en-US" dirty="0" smtClean="0">
                <a:latin typeface="ＭＳ 明朝" pitchFamily="17" charset="-128"/>
                <a:ea typeface="ＭＳ 明朝" pitchFamily="17" charset="-128"/>
              </a:rPr>
              <a:t>日間他部署の一般社員でしのぎ、派遣期間をリセッ　</a:t>
            </a:r>
            <a:endParaRPr kumimoji="1" lang="en-US" altLang="ja-JP" dirty="0" smtClean="0">
              <a:latin typeface="ＭＳ 明朝" pitchFamily="17" charset="-128"/>
              <a:ea typeface="ＭＳ 明朝" pitchFamily="17" charset="-128"/>
            </a:endParaRPr>
          </a:p>
          <a:p>
            <a:r>
              <a:rPr lang="ja-JP" altLang="en-US" dirty="0">
                <a:latin typeface="ＭＳ 明朝" pitchFamily="17" charset="-128"/>
                <a:ea typeface="ＭＳ 明朝" pitchFamily="17" charset="-128"/>
              </a:rPr>
              <a:t>　</a:t>
            </a:r>
            <a:r>
              <a:rPr kumimoji="1" lang="ja-JP" altLang="en-US" dirty="0" smtClean="0">
                <a:latin typeface="ＭＳ 明朝" pitchFamily="17" charset="-128"/>
                <a:ea typeface="ＭＳ 明朝" pitchFamily="17" charset="-128"/>
              </a:rPr>
              <a:t>トする</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・優秀な派遣社員を</a:t>
            </a:r>
            <a:r>
              <a:rPr kumimoji="1" lang="en-US" altLang="ja-JP" dirty="0" smtClean="0">
                <a:latin typeface="ＭＳ 明朝" pitchFamily="17" charset="-128"/>
                <a:ea typeface="ＭＳ 明朝" pitchFamily="17" charset="-128"/>
              </a:rPr>
              <a:t>3</a:t>
            </a:r>
            <a:r>
              <a:rPr kumimoji="1" lang="ja-JP" altLang="en-US" dirty="0" smtClean="0">
                <a:latin typeface="ＭＳ 明朝" pitchFamily="17" charset="-128"/>
                <a:ea typeface="ＭＳ 明朝" pitchFamily="17" charset="-128"/>
              </a:rPr>
              <a:t>年以上派遣で働かせるときは、定期的に配置転換する</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・派遣で対応している業務を自動化または外注化する</a:t>
            </a:r>
            <a:endParaRPr kumimoji="1" lang="en-US" altLang="ja-JP" dirty="0" smtClean="0">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2000" dirty="0" smtClean="0">
                <a:latin typeface="ＭＳ 明朝" pitchFamily="17" charset="-128"/>
                <a:ea typeface="ＭＳ 明朝" pitchFamily="17" charset="-128"/>
              </a:rPr>
              <a:t>考慮すべき課題（労務管理）</a:t>
            </a:r>
            <a:endParaRPr kumimoji="1" lang="ja-JP" altLang="en-US" sz="2000" dirty="0">
              <a:latin typeface="ＭＳ 明朝" pitchFamily="17" charset="-128"/>
              <a:ea typeface="ＭＳ 明朝" pitchFamily="17" charset="-128"/>
            </a:endParaRPr>
          </a:p>
        </p:txBody>
      </p:sp>
      <p:sp>
        <p:nvSpPr>
          <p:cNvPr id="4" name="テキスト ボックス 3"/>
          <p:cNvSpPr txBox="1"/>
          <p:nvPr/>
        </p:nvSpPr>
        <p:spPr>
          <a:xfrm>
            <a:off x="642910" y="1857364"/>
            <a:ext cx="7929618" cy="4247317"/>
          </a:xfrm>
          <a:prstGeom prst="rect">
            <a:avLst/>
          </a:prstGeom>
          <a:noFill/>
        </p:spPr>
        <p:txBody>
          <a:bodyPr wrap="square" rtlCol="0">
            <a:spAutoFit/>
          </a:bodyPr>
          <a:lstStyle/>
          <a:p>
            <a:r>
              <a:rPr kumimoji="1" lang="ja-JP" altLang="en-US" dirty="0" smtClean="0">
                <a:latin typeface="ＭＳ 明朝" pitchFamily="17" charset="-128"/>
                <a:ea typeface="ＭＳ 明朝" pitchFamily="17" charset="-128"/>
              </a:rPr>
              <a:t>（外国人の派遣社員を雇い入れるときの課題</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　　・派遣元で行っている住宅や送迎のサービスを行う必要がある</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　　・外国人の法違反の責任が会社に降りかかるリスクがある</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（派遣の代わりに実習生を使うときの課題</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　　・高い技術を望むことはできない</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（派遣期間をリセットする方法を採用する場合の課題</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　　・人のやりくりが難しい</a:t>
            </a:r>
            <a:endParaRPr kumimoji="1" lang="en-US" altLang="ja-JP" dirty="0" smtClean="0">
              <a:latin typeface="ＭＳ 明朝" pitchFamily="17" charset="-128"/>
              <a:ea typeface="ＭＳ 明朝" pitchFamily="17" charset="-128"/>
            </a:endParaRPr>
          </a:p>
          <a:p>
            <a:endParaRPr lang="en-US" altLang="ja-JP" dirty="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　　・法改正される可能性がある</a:t>
            </a:r>
            <a:endParaRPr kumimoji="1" lang="en-US" altLang="ja-JP" dirty="0" smtClean="0">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2000" dirty="0" smtClean="0">
                <a:latin typeface="ＭＳ 明朝" pitchFamily="17" charset="-128"/>
                <a:ea typeface="ＭＳ 明朝" pitchFamily="17" charset="-128"/>
              </a:rPr>
              <a:t>考慮すべき課題（経営環境）</a:t>
            </a:r>
            <a:endParaRPr kumimoji="1" lang="ja-JP" altLang="en-US" sz="2000" dirty="0">
              <a:latin typeface="ＭＳ 明朝" pitchFamily="17" charset="-128"/>
              <a:ea typeface="ＭＳ 明朝" pitchFamily="17" charset="-128"/>
            </a:endParaRPr>
          </a:p>
        </p:txBody>
      </p:sp>
      <p:sp>
        <p:nvSpPr>
          <p:cNvPr id="4" name="テキスト ボックス 3"/>
          <p:cNvSpPr txBox="1"/>
          <p:nvPr/>
        </p:nvSpPr>
        <p:spPr>
          <a:xfrm>
            <a:off x="642910" y="1857364"/>
            <a:ext cx="7929618" cy="369332"/>
          </a:xfrm>
          <a:prstGeom prst="rect">
            <a:avLst/>
          </a:prstGeom>
          <a:noFill/>
        </p:spPr>
        <p:txBody>
          <a:bodyPr wrap="square" rtlCol="0">
            <a:spAutoFit/>
          </a:bodyPr>
          <a:lstStyle/>
          <a:p>
            <a:r>
              <a:rPr kumimoji="1" lang="ja-JP" altLang="en-US" dirty="0" smtClean="0">
                <a:latin typeface="ＭＳ 明朝" pitchFamily="17" charset="-128"/>
                <a:ea typeface="ＭＳ 明朝" pitchFamily="17" charset="-128"/>
              </a:rPr>
              <a:t>・国内生産の約</a:t>
            </a:r>
            <a:r>
              <a:rPr kumimoji="1" lang="en-US" altLang="ja-JP" dirty="0" smtClean="0">
                <a:latin typeface="ＭＳ 明朝" pitchFamily="17" charset="-128"/>
                <a:ea typeface="ＭＳ 明朝" pitchFamily="17" charset="-128"/>
              </a:rPr>
              <a:t>60</a:t>
            </a:r>
            <a:r>
              <a:rPr kumimoji="1" lang="ja-JP" altLang="en-US" dirty="0" smtClean="0">
                <a:latin typeface="ＭＳ 明朝" pitchFamily="17" charset="-128"/>
                <a:ea typeface="ＭＳ 明朝" pitchFamily="17" charset="-128"/>
              </a:rPr>
              <a:t>％は輸出用であり、その主力は北米である</a:t>
            </a:r>
            <a:endParaRPr kumimoji="1" lang="en-US" altLang="ja-JP" dirty="0" smtClean="0">
              <a:latin typeface="ＭＳ 明朝" pitchFamily="17" charset="-128"/>
              <a:ea typeface="ＭＳ 明朝" pitchFamily="17" charset="-128"/>
            </a:endParaRPr>
          </a:p>
        </p:txBody>
      </p:sp>
      <p:pic>
        <p:nvPicPr>
          <p:cNvPr id="5" name="図 4" descr="p02_03_ページ_2.png"/>
          <p:cNvPicPr>
            <a:picLocks noChangeAspect="1"/>
          </p:cNvPicPr>
          <p:nvPr/>
        </p:nvPicPr>
        <p:blipFill>
          <a:blip r:embed="rId2"/>
          <a:stretch>
            <a:fillRect/>
          </a:stretch>
        </p:blipFill>
        <p:spPr>
          <a:xfrm>
            <a:off x="1357290" y="2214554"/>
            <a:ext cx="6405385" cy="4210821"/>
          </a:xfrm>
          <a:prstGeom prst="rect">
            <a:avLst/>
          </a:prstGeom>
        </p:spPr>
      </p:pic>
      <p:sp>
        <p:nvSpPr>
          <p:cNvPr id="6" name="テキスト ボックス 5"/>
          <p:cNvSpPr txBox="1"/>
          <p:nvPr/>
        </p:nvSpPr>
        <p:spPr>
          <a:xfrm>
            <a:off x="6072198" y="6326051"/>
            <a:ext cx="1643074" cy="246221"/>
          </a:xfrm>
          <a:prstGeom prst="rect">
            <a:avLst/>
          </a:prstGeom>
          <a:noFill/>
        </p:spPr>
        <p:txBody>
          <a:bodyPr wrap="square" rtlCol="0">
            <a:spAutoFit/>
          </a:bodyPr>
          <a:lstStyle/>
          <a:p>
            <a:r>
              <a:rPr kumimoji="1" lang="ja-JP" altLang="en-US" sz="1000" dirty="0" smtClean="0"/>
              <a:t>トヨタホームページより転載</a:t>
            </a:r>
            <a:endParaRPr kumimoji="1" lang="ja-JP" altLang="en-US"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2000" dirty="0" smtClean="0">
                <a:latin typeface="ＭＳ 明朝" pitchFamily="17" charset="-128"/>
                <a:ea typeface="ＭＳ 明朝" pitchFamily="17" charset="-128"/>
              </a:rPr>
              <a:t>考慮すべき課題（経営環境）</a:t>
            </a:r>
            <a:endParaRPr kumimoji="1" lang="ja-JP" altLang="en-US" sz="2000" dirty="0">
              <a:latin typeface="ＭＳ 明朝" pitchFamily="17" charset="-128"/>
              <a:ea typeface="ＭＳ 明朝" pitchFamily="17" charset="-128"/>
            </a:endParaRPr>
          </a:p>
        </p:txBody>
      </p:sp>
      <p:sp>
        <p:nvSpPr>
          <p:cNvPr id="4" name="テキスト ボックス 3"/>
          <p:cNvSpPr txBox="1"/>
          <p:nvPr/>
        </p:nvSpPr>
        <p:spPr>
          <a:xfrm>
            <a:off x="642910" y="1857364"/>
            <a:ext cx="7929618" cy="2862322"/>
          </a:xfrm>
          <a:prstGeom prst="rect">
            <a:avLst/>
          </a:prstGeom>
          <a:noFill/>
        </p:spPr>
        <p:txBody>
          <a:bodyPr wrap="square" rtlCol="0">
            <a:spAutoFit/>
          </a:bodyPr>
          <a:lstStyle/>
          <a:p>
            <a:endParaRPr kumimoji="1"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（最近の経済記事</a:t>
            </a:r>
            <a:endParaRPr lang="en-US" altLang="ja-JP" dirty="0" smtClean="0">
              <a:latin typeface="ＭＳ 明朝" pitchFamily="17" charset="-128"/>
              <a:ea typeface="ＭＳ 明朝" pitchFamily="17" charset="-128"/>
            </a:endParaRPr>
          </a:p>
          <a:p>
            <a:endParaRPr lang="en-US" altLang="ja-JP" dirty="0" smtClean="0">
              <a:latin typeface="ＭＳ 明朝" pitchFamily="17" charset="-128"/>
              <a:ea typeface="ＭＳ 明朝" pitchFamily="17" charset="-128"/>
            </a:endParaRPr>
          </a:p>
          <a:p>
            <a:r>
              <a:rPr kumimoji="1" lang="ja-JP" altLang="en-US" dirty="0" smtClean="0">
                <a:latin typeface="ＭＳ 明朝" pitchFamily="17" charset="-128"/>
                <a:ea typeface="ＭＳ 明朝" pitchFamily="17" charset="-128"/>
              </a:rPr>
              <a:t>・</a:t>
            </a:r>
            <a:r>
              <a:rPr kumimoji="1" lang="en-US" altLang="ja-JP" dirty="0" smtClean="0">
                <a:latin typeface="ＭＳ 明朝" pitchFamily="17" charset="-128"/>
                <a:ea typeface="ＭＳ 明朝" pitchFamily="17" charset="-128"/>
              </a:rPr>
              <a:t>9</a:t>
            </a:r>
            <a:r>
              <a:rPr lang="ja-JP" altLang="en-US" dirty="0" smtClean="0">
                <a:latin typeface="ＭＳ 明朝" pitchFamily="17" charset="-128"/>
                <a:ea typeface="ＭＳ 明朝" pitchFamily="17" charset="-128"/>
              </a:rPr>
              <a:t>月の米新車販売</a:t>
            </a:r>
            <a:r>
              <a:rPr lang="en-US" altLang="ja-JP" dirty="0" smtClean="0">
                <a:latin typeface="ＭＳ 明朝" pitchFamily="17" charset="-128"/>
                <a:ea typeface="ＭＳ 明朝" pitchFamily="17" charset="-128"/>
              </a:rPr>
              <a:t>26</a:t>
            </a:r>
            <a:r>
              <a:rPr lang="ja-JP" altLang="en-US" dirty="0" smtClean="0">
                <a:latin typeface="ＭＳ 明朝" pitchFamily="17" charset="-128"/>
                <a:ea typeface="ＭＳ 明朝" pitchFamily="17" charset="-128"/>
              </a:rPr>
              <a:t>％減　金融危機、実体経済に波及（</a:t>
            </a:r>
            <a:r>
              <a:rPr lang="en-US" altLang="ja-JP" dirty="0" smtClean="0">
                <a:latin typeface="ＭＳ 明朝" pitchFamily="17" charset="-128"/>
                <a:ea typeface="ＭＳ 明朝" pitchFamily="17" charset="-128"/>
              </a:rPr>
              <a:t>10/2</a:t>
            </a:r>
            <a:r>
              <a:rPr lang="ja-JP" altLang="en-US" dirty="0" smtClean="0">
                <a:latin typeface="ＭＳ 明朝" pitchFamily="17" charset="-128"/>
                <a:ea typeface="ＭＳ 明朝" pitchFamily="17" charset="-128"/>
              </a:rPr>
              <a:t>日経）</a:t>
            </a:r>
            <a:endParaRPr lang="en-US" altLang="ja-JP" dirty="0" smtClean="0">
              <a:latin typeface="ＭＳ 明朝" pitchFamily="17" charset="-128"/>
              <a:ea typeface="ＭＳ 明朝" pitchFamily="17" charset="-128"/>
            </a:endParaRPr>
          </a:p>
          <a:p>
            <a:endParaRPr kumimoji="1"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a:t>
            </a:r>
            <a:r>
              <a:rPr lang="en-US" altLang="ja-JP" dirty="0" smtClean="0">
                <a:latin typeface="ＭＳ 明朝" pitchFamily="17" charset="-128"/>
                <a:ea typeface="ＭＳ 明朝" pitchFamily="17" charset="-128"/>
              </a:rPr>
              <a:t>9</a:t>
            </a:r>
            <a:r>
              <a:rPr lang="ja-JP" altLang="en-US" dirty="0" smtClean="0">
                <a:latin typeface="ＭＳ 明朝" pitchFamily="17" charset="-128"/>
                <a:ea typeface="ＭＳ 明朝" pitchFamily="17" charset="-128"/>
              </a:rPr>
              <a:t>月の欧州新車販売</a:t>
            </a:r>
            <a:r>
              <a:rPr lang="en-US" altLang="ja-JP" dirty="0" smtClean="0">
                <a:latin typeface="ＭＳ 明朝" pitchFamily="17" charset="-128"/>
                <a:ea typeface="ＭＳ 明朝" pitchFamily="17" charset="-128"/>
              </a:rPr>
              <a:t>9.3%</a:t>
            </a:r>
            <a:r>
              <a:rPr lang="ja-JP" altLang="en-US" dirty="0" smtClean="0">
                <a:latin typeface="ＭＳ 明朝" pitchFamily="17" charset="-128"/>
                <a:ea typeface="ＭＳ 明朝" pitchFamily="17" charset="-128"/>
              </a:rPr>
              <a:t>減　</a:t>
            </a:r>
            <a:r>
              <a:rPr lang="en-US" altLang="ja-JP" dirty="0" smtClean="0">
                <a:latin typeface="ＭＳ 明朝" pitchFamily="17" charset="-128"/>
                <a:ea typeface="ＭＳ 明朝" pitchFamily="17" charset="-128"/>
              </a:rPr>
              <a:t>5</a:t>
            </a:r>
            <a:r>
              <a:rPr lang="ja-JP" altLang="en-US" dirty="0" smtClean="0">
                <a:latin typeface="ＭＳ 明朝" pitchFamily="17" charset="-128"/>
                <a:ea typeface="ＭＳ 明朝" pitchFamily="17" charset="-128"/>
              </a:rPr>
              <a:t>カ月連続減　金融危機で買控（</a:t>
            </a:r>
            <a:r>
              <a:rPr lang="en-US" altLang="ja-JP" dirty="0" smtClean="0">
                <a:latin typeface="ＭＳ 明朝" pitchFamily="17" charset="-128"/>
                <a:ea typeface="ＭＳ 明朝" pitchFamily="17" charset="-128"/>
              </a:rPr>
              <a:t>10/15</a:t>
            </a:r>
            <a:r>
              <a:rPr lang="ja-JP" altLang="en-US" dirty="0" smtClean="0">
                <a:latin typeface="ＭＳ 明朝" pitchFamily="17" charset="-128"/>
                <a:ea typeface="ＭＳ 明朝" pitchFamily="17" charset="-128"/>
              </a:rPr>
              <a:t>日経）</a:t>
            </a:r>
            <a:endParaRPr lang="en-US" altLang="ja-JP" dirty="0" smtClean="0">
              <a:latin typeface="ＭＳ 明朝" pitchFamily="17" charset="-128"/>
              <a:ea typeface="ＭＳ 明朝" pitchFamily="17" charset="-128"/>
            </a:endParaRPr>
          </a:p>
          <a:p>
            <a:endParaRPr kumimoji="1"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・トヨタ社長「米新車販売は</a:t>
            </a:r>
            <a:r>
              <a:rPr lang="en-US" altLang="ja-JP" dirty="0" smtClean="0">
                <a:latin typeface="ＭＳ 明朝" pitchFamily="17" charset="-128"/>
                <a:ea typeface="ＭＳ 明朝" pitchFamily="17" charset="-128"/>
              </a:rPr>
              <a:t>10</a:t>
            </a:r>
            <a:r>
              <a:rPr lang="ja-JP" altLang="en-US" dirty="0" smtClean="0">
                <a:latin typeface="ＭＳ 明朝" pitchFamily="17" charset="-128"/>
                <a:ea typeface="ＭＳ 明朝" pitchFamily="17" charset="-128"/>
              </a:rPr>
              <a:t>月も厳しい」 （</a:t>
            </a:r>
            <a:r>
              <a:rPr lang="en-US" altLang="ja-JP" dirty="0" smtClean="0">
                <a:latin typeface="ＭＳ 明朝" pitchFamily="17" charset="-128"/>
                <a:ea typeface="ＭＳ 明朝" pitchFamily="17" charset="-128"/>
              </a:rPr>
              <a:t>10/16</a:t>
            </a:r>
            <a:r>
              <a:rPr lang="ja-JP" altLang="en-US" dirty="0" smtClean="0">
                <a:latin typeface="ＭＳ 明朝" pitchFamily="17" charset="-128"/>
                <a:ea typeface="ＭＳ 明朝" pitchFamily="17" charset="-128"/>
              </a:rPr>
              <a:t>日経）</a:t>
            </a:r>
            <a:endParaRPr lang="en-US" altLang="ja-JP" dirty="0" smtClean="0">
              <a:latin typeface="ＭＳ 明朝" pitchFamily="17" charset="-128"/>
              <a:ea typeface="ＭＳ 明朝" pitchFamily="17" charset="-128"/>
            </a:endParaRPr>
          </a:p>
          <a:p>
            <a:endParaRPr kumimoji="1"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・米国株急落、ダウ</a:t>
            </a:r>
            <a:r>
              <a:rPr lang="en-US" altLang="ja-JP" dirty="0" smtClean="0">
                <a:latin typeface="ＭＳ 明朝" pitchFamily="17" charset="-128"/>
                <a:ea typeface="ＭＳ 明朝" pitchFamily="17" charset="-128"/>
              </a:rPr>
              <a:t>733</a:t>
            </a:r>
            <a:r>
              <a:rPr lang="ja-JP" altLang="en-US" dirty="0" smtClean="0">
                <a:latin typeface="ＭＳ 明朝" pitchFamily="17" charset="-128"/>
                <a:ea typeface="ＭＳ 明朝" pitchFamily="17" charset="-128"/>
              </a:rPr>
              <a:t>ドル安　下落幅過去</a:t>
            </a:r>
            <a:r>
              <a:rPr lang="en-US" altLang="ja-JP" dirty="0" smtClean="0">
                <a:latin typeface="ＭＳ 明朝" pitchFamily="17" charset="-128"/>
                <a:ea typeface="ＭＳ 明朝" pitchFamily="17" charset="-128"/>
              </a:rPr>
              <a:t>2</a:t>
            </a:r>
            <a:r>
              <a:rPr lang="ja-JP" altLang="en-US" dirty="0" smtClean="0">
                <a:latin typeface="ＭＳ 明朝" pitchFamily="17" charset="-128"/>
                <a:ea typeface="ＭＳ 明朝" pitchFamily="17" charset="-128"/>
              </a:rPr>
              <a:t>番目（</a:t>
            </a:r>
            <a:r>
              <a:rPr lang="en-US" altLang="ja-JP" dirty="0" smtClean="0">
                <a:latin typeface="ＭＳ 明朝" pitchFamily="17" charset="-128"/>
                <a:ea typeface="ＭＳ 明朝" pitchFamily="17" charset="-128"/>
              </a:rPr>
              <a:t>10/16</a:t>
            </a:r>
            <a:r>
              <a:rPr lang="ja-JP" altLang="en-US" dirty="0" smtClean="0">
                <a:latin typeface="ＭＳ 明朝" pitchFamily="17" charset="-128"/>
                <a:ea typeface="ＭＳ 明朝" pitchFamily="17" charset="-128"/>
              </a:rPr>
              <a:t>日経）</a:t>
            </a:r>
            <a:endParaRPr kumimoji="1" lang="en-US" altLang="ja-JP" dirty="0" smtClean="0">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2000" dirty="0" smtClean="0">
                <a:latin typeface="ＭＳ 明朝" pitchFamily="17" charset="-128"/>
                <a:ea typeface="ＭＳ 明朝" pitchFamily="17" charset="-128"/>
              </a:rPr>
              <a:t>対策（案）</a:t>
            </a:r>
            <a:endParaRPr kumimoji="1" lang="ja-JP" altLang="en-US" sz="2000" dirty="0">
              <a:latin typeface="ＭＳ 明朝" pitchFamily="17" charset="-128"/>
              <a:ea typeface="ＭＳ 明朝" pitchFamily="17" charset="-128"/>
            </a:endParaRPr>
          </a:p>
        </p:txBody>
      </p:sp>
      <p:sp>
        <p:nvSpPr>
          <p:cNvPr id="4" name="テキスト ボックス 3"/>
          <p:cNvSpPr txBox="1"/>
          <p:nvPr/>
        </p:nvSpPr>
        <p:spPr>
          <a:xfrm>
            <a:off x="642910" y="1857364"/>
            <a:ext cx="7929618" cy="4247317"/>
          </a:xfrm>
          <a:prstGeom prst="rect">
            <a:avLst/>
          </a:prstGeom>
          <a:noFill/>
        </p:spPr>
        <p:txBody>
          <a:bodyPr wrap="square" rtlCol="0">
            <a:spAutoFit/>
          </a:bodyPr>
          <a:lstStyle/>
          <a:p>
            <a:endParaRPr kumimoji="1"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①　</a:t>
            </a:r>
            <a:r>
              <a:rPr lang="en-US" altLang="ja-JP" dirty="0" smtClean="0">
                <a:latin typeface="ＭＳ 明朝" pitchFamily="17" charset="-128"/>
                <a:ea typeface="ＭＳ 明朝" pitchFamily="17" charset="-128"/>
              </a:rPr>
              <a:t>3</a:t>
            </a:r>
            <a:r>
              <a:rPr lang="ja-JP" altLang="en-US" dirty="0" smtClean="0">
                <a:latin typeface="ＭＳ 明朝" pitchFamily="17" charset="-128"/>
                <a:ea typeface="ＭＳ 明朝" pitchFamily="17" charset="-128"/>
              </a:rPr>
              <a:t>年間の期限を迎える日を正確に把握する</a:t>
            </a:r>
            <a:endParaRPr lang="en-US" altLang="ja-JP" dirty="0" smtClean="0">
              <a:latin typeface="ＭＳ 明朝" pitchFamily="17" charset="-128"/>
              <a:ea typeface="ＭＳ 明朝" pitchFamily="17" charset="-128"/>
            </a:endParaRPr>
          </a:p>
          <a:p>
            <a:endParaRPr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②　派遣元ともよく打ち合わせし、</a:t>
            </a:r>
            <a:r>
              <a:rPr lang="en-US" altLang="ja-JP" dirty="0" smtClean="0">
                <a:latin typeface="ＭＳ 明朝" pitchFamily="17" charset="-128"/>
                <a:ea typeface="ＭＳ 明朝" pitchFamily="17" charset="-128"/>
              </a:rPr>
              <a:t>『</a:t>
            </a:r>
            <a:r>
              <a:rPr lang="ja-JP" altLang="en-US" dirty="0" smtClean="0">
                <a:latin typeface="ＭＳ 明朝" pitchFamily="17" charset="-128"/>
                <a:ea typeface="ＭＳ 明朝" pitchFamily="17" charset="-128"/>
              </a:rPr>
              <a:t>明日から派遣が使えなくなる日</a:t>
            </a:r>
            <a:r>
              <a:rPr lang="en-US" altLang="ja-JP" dirty="0" smtClean="0">
                <a:latin typeface="ＭＳ 明朝" pitchFamily="17" charset="-128"/>
                <a:ea typeface="ＭＳ 明朝" pitchFamily="17" charset="-128"/>
              </a:rPr>
              <a:t>』</a:t>
            </a:r>
            <a:r>
              <a:rPr lang="ja-JP" altLang="en-US" dirty="0" smtClean="0">
                <a:latin typeface="ＭＳ 明朝" pitchFamily="17" charset="-128"/>
                <a:ea typeface="ＭＳ 明朝" pitchFamily="17" charset="-128"/>
              </a:rPr>
              <a:t>が</a:t>
            </a:r>
            <a:endParaRPr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　　いつ来てもいいように備える</a:t>
            </a:r>
            <a:endParaRPr lang="en-US" altLang="ja-JP" dirty="0" smtClean="0">
              <a:latin typeface="ＭＳ 明朝" pitchFamily="17" charset="-128"/>
              <a:ea typeface="ＭＳ 明朝" pitchFamily="17" charset="-128"/>
            </a:endParaRPr>
          </a:p>
          <a:p>
            <a:endParaRPr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③　</a:t>
            </a:r>
            <a:r>
              <a:rPr lang="en-US" altLang="ja-JP" dirty="0" smtClean="0">
                <a:latin typeface="ＭＳ 明朝" pitchFamily="17" charset="-128"/>
                <a:ea typeface="ＭＳ 明朝" pitchFamily="17" charset="-128"/>
              </a:rPr>
              <a:t>『</a:t>
            </a:r>
            <a:r>
              <a:rPr lang="ja-JP" altLang="en-US" dirty="0" smtClean="0">
                <a:latin typeface="ＭＳ 明朝" pitchFamily="17" charset="-128"/>
                <a:ea typeface="ＭＳ 明朝" pitchFamily="17" charset="-128"/>
              </a:rPr>
              <a:t>知らなかったこと</a:t>
            </a:r>
            <a:r>
              <a:rPr lang="en-US" altLang="ja-JP" dirty="0" smtClean="0">
                <a:latin typeface="ＭＳ 明朝" pitchFamily="17" charset="-128"/>
                <a:ea typeface="ＭＳ 明朝" pitchFamily="17" charset="-128"/>
              </a:rPr>
              <a:t>』</a:t>
            </a:r>
            <a:r>
              <a:rPr lang="ja-JP" altLang="en-US" dirty="0" smtClean="0">
                <a:latin typeface="ＭＳ 明朝" pitchFamily="17" charset="-128"/>
                <a:ea typeface="ＭＳ 明朝" pitchFamily="17" charset="-128"/>
              </a:rPr>
              <a:t>にし、期限切れ後も監督署に指導されるまで派</a:t>
            </a:r>
            <a:endParaRPr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　　遣を使い続けて売上の減少に備える</a:t>
            </a:r>
            <a:endParaRPr lang="en-US" altLang="ja-JP" dirty="0" smtClean="0">
              <a:latin typeface="ＭＳ 明朝" pitchFamily="17" charset="-128"/>
              <a:ea typeface="ＭＳ 明朝" pitchFamily="17" charset="-128"/>
            </a:endParaRPr>
          </a:p>
          <a:p>
            <a:endParaRPr kumimoji="1"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（平行してすべきこと</a:t>
            </a:r>
            <a:endParaRPr kumimoji="1"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・自動化・効率化により派遣なしで目標売上を達成できるようにする</a:t>
            </a:r>
            <a:endParaRPr lang="en-US" altLang="ja-JP" dirty="0" smtClean="0">
              <a:latin typeface="ＭＳ 明朝" pitchFamily="17" charset="-128"/>
              <a:ea typeface="ＭＳ 明朝" pitchFamily="17" charset="-128"/>
            </a:endParaRPr>
          </a:p>
          <a:p>
            <a:endParaRPr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・利益率を高める（例えば、より安く提供して受注割合を高められる）</a:t>
            </a:r>
            <a:endParaRPr lang="en-US" altLang="ja-JP" dirty="0" smtClean="0">
              <a:latin typeface="ＭＳ 明朝" pitchFamily="17" charset="-128"/>
              <a:ea typeface="ＭＳ 明朝" pitchFamily="17" charset="-128"/>
            </a:endParaRPr>
          </a:p>
          <a:p>
            <a:endParaRPr lang="en-US" altLang="ja-JP" dirty="0" smtClean="0">
              <a:latin typeface="ＭＳ 明朝" pitchFamily="17" charset="-128"/>
              <a:ea typeface="ＭＳ 明朝" pitchFamily="17" charset="-128"/>
            </a:endParaRPr>
          </a:p>
          <a:p>
            <a:r>
              <a:rPr lang="ja-JP" altLang="en-US" dirty="0" smtClean="0">
                <a:latin typeface="ＭＳ 明朝" pitchFamily="17" charset="-128"/>
                <a:ea typeface="ＭＳ 明朝" pitchFamily="17" charset="-128"/>
              </a:rPr>
              <a:t>・売上の減少を招かないような新商品や新取引先を開拓する</a:t>
            </a:r>
            <a:endParaRPr lang="en-US" altLang="ja-JP" dirty="0" smtClean="0">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1184</TotalTime>
  <Words>324</Words>
  <Application>Microsoft Office PowerPoint</Application>
  <PresentationFormat>画面に合わせる (4:3)</PresentationFormat>
  <Paragraphs>72</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“2009年問題”について</vt:lpstr>
      <vt:lpstr>派遣法の要点</vt:lpstr>
      <vt:lpstr>2009年問題への対応</vt:lpstr>
      <vt:lpstr>考慮すべき課題（労務管理）</vt:lpstr>
      <vt:lpstr>考慮すべき課題（経営環境）</vt:lpstr>
      <vt:lpstr>考慮すべき課題（経営環境）</vt:lpstr>
      <vt:lpstr>対策（案）</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2009年問題</dc:title>
  <dc:creator>Ochiai_Tetsuo</dc:creator>
  <cp:lastModifiedBy>Ochiai_Tetsuo</cp:lastModifiedBy>
  <cp:revision>86</cp:revision>
  <dcterms:created xsi:type="dcterms:W3CDTF">2008-10-15T21:42:10Z</dcterms:created>
  <dcterms:modified xsi:type="dcterms:W3CDTF">2008-10-22T23:02:10Z</dcterms:modified>
</cp:coreProperties>
</file>